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6"/>
  </p:notesMasterIdLst>
  <p:sldIdLst>
    <p:sldId id="256" r:id="rId4"/>
    <p:sldId id="257" r:id="rId5"/>
    <p:sldId id="270" r:id="rId6"/>
    <p:sldId id="259" r:id="rId7"/>
    <p:sldId id="260" r:id="rId8"/>
    <p:sldId id="273" r:id="rId9"/>
    <p:sldId id="276" r:id="rId10"/>
    <p:sldId id="262" r:id="rId11"/>
    <p:sldId id="274" r:id="rId12"/>
    <p:sldId id="266" r:id="rId13"/>
    <p:sldId id="272" r:id="rId14"/>
    <p:sldId id="275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C402-8D83-42CA-B53E-1C22C57A6D72}" type="datetimeFigureOut">
              <a:rPr lang="en-US" smtClean="0"/>
              <a:pPr/>
              <a:t>14-Oct-14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CC84-F22C-41D6-918C-62DA63FD3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oeduka.weebly.com/biologija-6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ioeduka.weebly.com/biologija-6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oeduka.weebly.com/biologija-5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eduka.weebly.com/262elija-gradivo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eduka.weebly.com/klasifikacija-zivih-bica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3733800" cy="3505200"/>
          </a:xfrm>
        </p:spPr>
        <p:txBody>
          <a:bodyPr/>
          <a:lstStyle/>
          <a:p>
            <a:pPr algn="ctr"/>
            <a:r>
              <a:rPr lang="sr-Cyrl-RS" sz="4400" dirty="0" smtClean="0"/>
              <a:t>Интерактивни софтвер у настави биологије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640388"/>
            <a:ext cx="7681913" cy="1217612"/>
          </a:xfrm>
        </p:spPr>
        <p:txBody>
          <a:bodyPr/>
          <a:lstStyle/>
          <a:p>
            <a:r>
              <a:rPr lang="sr-Cyrl-RS" sz="2800" dirty="0" smtClean="0"/>
              <a:t>Никола Антонић</a:t>
            </a:r>
          </a:p>
          <a:p>
            <a:r>
              <a:rPr lang="sr-Cyrl-RS" sz="2800" dirty="0" smtClean="0"/>
              <a:t>ОШ “Сава Керковић” Љиг</a:t>
            </a:r>
            <a:endParaRPr lang="en-US" sz="2800" dirty="0"/>
          </a:p>
        </p:txBody>
      </p:sp>
      <p:pic>
        <p:nvPicPr>
          <p:cNvPr id="14340" name="Picture 4" descr="http://kissmykimchi.com/wp-content/uploads/2012/02/gcomputermagnifyg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150" y="752474"/>
            <a:ext cx="5657850" cy="61055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sr-Cyrl-RS" sz="4000" dirty="0" smtClean="0"/>
              <a:t>Подстрек за даље...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1163395"/>
          </a:xfrm>
        </p:spPr>
        <p:txBody>
          <a:bodyPr/>
          <a:lstStyle/>
          <a:p>
            <a:r>
              <a:rPr lang="sr-Cyrl-RS" sz="2800" dirty="0" smtClean="0"/>
              <a:t>Поред материјала у програму “</a:t>
            </a:r>
            <a:r>
              <a:rPr lang="en-US" sz="2800" dirty="0" smtClean="0"/>
              <a:t>Flash”</a:t>
            </a:r>
            <a:r>
              <a:rPr lang="sr-Cyrl-RS" sz="2800" dirty="0" smtClean="0"/>
              <a:t>, почео сам да израђујем материјале и у другим програмима и веб алатима</a:t>
            </a:r>
            <a:endParaRPr lang="en-US" sz="2800" dirty="0" smtClean="0"/>
          </a:p>
        </p:txBody>
      </p:sp>
      <p:pic>
        <p:nvPicPr>
          <p:cNvPr id="5" name="Picture 4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4432331" cy="3133725"/>
          </a:xfrm>
          <a:prstGeom prst="rect">
            <a:avLst/>
          </a:prstGeom>
        </p:spPr>
      </p:pic>
      <p:pic>
        <p:nvPicPr>
          <p:cNvPr id="6" name="Picture 5" descr="Pictur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960" y="3810000"/>
            <a:ext cx="4794040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sr-Cyrl-RS" sz="4000" dirty="0" smtClean="0"/>
              <a:t>Подстрек за даље...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2000" cy="1249573"/>
          </a:xfrm>
        </p:spPr>
        <p:txBody>
          <a:bodyPr/>
          <a:lstStyle/>
          <a:p>
            <a:r>
              <a:rPr lang="sr-Cyrl-RS" sz="2800" dirty="0" smtClean="0"/>
              <a:t>Направио сам сајт, на који постављам израђене материјале</a:t>
            </a:r>
          </a:p>
          <a:p>
            <a:endParaRPr lang="en-US" sz="2800" dirty="0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696200" cy="39367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sr-Cyrl-RS" sz="4000" dirty="0" smtClean="0"/>
              <a:t>Подстрек за даље...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14400"/>
            <a:ext cx="8382000" cy="1249573"/>
          </a:xfrm>
        </p:spPr>
        <p:txBody>
          <a:bodyPr/>
          <a:lstStyle/>
          <a:p>
            <a:r>
              <a:rPr lang="sr-Cyrl-RS" sz="2800" dirty="0" smtClean="0"/>
              <a:t>Интерактивне лекције могу представљати основу за израду дигиталних уџбеника</a:t>
            </a:r>
          </a:p>
          <a:p>
            <a:endParaRPr lang="en-US" sz="2800" dirty="0"/>
          </a:p>
        </p:txBody>
      </p:sp>
      <p:pic>
        <p:nvPicPr>
          <p:cNvPr id="1026" name="Picture 2" descr="http://web.ysu.edu/gen/ysu_generated_bin/images/basic_module/Books_into_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429000" cy="34343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sr-Cyrl-RS" sz="4000" dirty="0" smtClean="0"/>
              <a:t>Интерактивни софтвер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551194"/>
          </a:xfrm>
        </p:spPr>
        <p:txBody>
          <a:bodyPr/>
          <a:lstStyle/>
          <a:p>
            <a:r>
              <a:rPr lang="sr-Cyrl-RS" sz="2800" dirty="0" smtClean="0"/>
              <a:t>Као резултат похађања семинара </a:t>
            </a:r>
            <a:r>
              <a:rPr lang="sr-Cyrl-RS" sz="2800" i="1" dirty="0" smtClean="0"/>
              <a:t>“Како до интерактивног софтвера у настави” </a:t>
            </a:r>
            <a:r>
              <a:rPr lang="sr-Cyrl-RS" sz="2800" dirty="0" smtClean="0"/>
              <a:t>почео сам да осмиљшавам, израђујем и примењујем у настави интерактивне мултимедијалне материјале</a:t>
            </a:r>
            <a:endParaRPr lang="en-US" sz="2800" dirty="0"/>
          </a:p>
        </p:txBody>
      </p:sp>
      <p:pic>
        <p:nvPicPr>
          <p:cNvPr id="13314" name="Picture 2" descr="http://pixabay.com/static/uploads/photo/2013/07/13/09/36/geometry-155757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10000"/>
            <a:ext cx="2590800" cy="2834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sr-Cyrl-RS" sz="4000" dirty="0" smtClean="0"/>
              <a:t>Интерактивни софтвер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551194"/>
          </a:xfrm>
        </p:spPr>
        <p:txBody>
          <a:bodyPr/>
          <a:lstStyle/>
          <a:p>
            <a:r>
              <a:rPr lang="sr-Cyrl-RS" sz="2800" dirty="0" smtClean="0"/>
              <a:t>Одувек сам сматрао да би се апстрактни садржаји (грађа ћелија, физиолошки процеси...) лакше научили помоћу интерактивних и мултимедијалних лекција</a:t>
            </a:r>
            <a:endParaRPr lang="en-US" sz="2800" dirty="0"/>
          </a:p>
        </p:txBody>
      </p:sp>
      <p:pic>
        <p:nvPicPr>
          <p:cNvPr id="31746" name="Picture 2" descr="http://www.etrainingpedia.com/wp-content/uploads/2014/07/e-learn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57600"/>
            <a:ext cx="3962400" cy="29499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sr-Cyrl-RS" sz="4000" dirty="0" smtClean="0"/>
              <a:t>Интерактивна мултимедија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39211"/>
          </a:xfrm>
        </p:spPr>
        <p:txBody>
          <a:bodyPr/>
          <a:lstStyle/>
          <a:p>
            <a:r>
              <a:rPr lang="sr-Cyrl-RS" sz="2800" dirty="0" smtClean="0"/>
              <a:t>Очигледност у настави</a:t>
            </a:r>
          </a:p>
          <a:p>
            <a:r>
              <a:rPr lang="sr-Cyrl-RS" sz="2800" dirty="0" smtClean="0"/>
              <a:t>Мотивација и активност ученика</a:t>
            </a:r>
          </a:p>
          <a:p>
            <a:r>
              <a:rPr lang="sr-Cyrl-RS" sz="2800" dirty="0" smtClean="0"/>
              <a:t>Прилагођеност способностима ученика</a:t>
            </a:r>
          </a:p>
          <a:p>
            <a:r>
              <a:rPr lang="sr-Cyrl-RS" sz="2800" dirty="0" smtClean="0"/>
              <a:t>Омогућава ученицима контролу мултимедијалних садржаја</a:t>
            </a:r>
          </a:p>
          <a:p>
            <a:endParaRPr lang="en-US" sz="2800" dirty="0"/>
          </a:p>
        </p:txBody>
      </p:sp>
      <p:pic>
        <p:nvPicPr>
          <p:cNvPr id="4" name="Picture 2" descr="http://mshsolwaygrade6.edublogs.org/files/2011/12/computer-for-kids-learning-17py5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81400"/>
            <a:ext cx="4352940" cy="28906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sr-Cyrl-RS" sz="3200" dirty="0" smtClean="0"/>
              <a:t>Пример 1:</a:t>
            </a:r>
            <a:r>
              <a:rPr lang="sr-Cyrl-RS" sz="3200" dirty="0"/>
              <a:t> </a:t>
            </a:r>
            <a:r>
              <a:rPr lang="sr-Cyrl-RS" sz="3200" dirty="0" smtClean="0"/>
              <a:t>Припрема за “малу матуру”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685800"/>
            <a:ext cx="8382000" cy="1071062"/>
          </a:xfrm>
        </p:spPr>
        <p:txBody>
          <a:bodyPr/>
          <a:lstStyle/>
          <a:p>
            <a:r>
              <a:rPr lang="sr-Cyrl-RS" sz="2400" dirty="0" smtClean="0"/>
              <a:t>Интерактивне презентације за прирему ученика за завршни испит</a:t>
            </a:r>
          </a:p>
          <a:p>
            <a:endParaRPr lang="en-US" sz="2400" dirty="0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3962400" cy="3114466"/>
          </a:xfrm>
          <a:prstGeom prst="rect">
            <a:avLst/>
          </a:prstGeom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675373"/>
            <a:ext cx="5638800" cy="4182627"/>
          </a:xfrm>
          <a:prstGeom prst="rect">
            <a:avLst/>
          </a:prstGeom>
        </p:spPr>
      </p:pic>
      <p:sp>
        <p:nvSpPr>
          <p:cNvPr id="7" name="Rounded Rectangle 6">
            <a:hlinkClick r:id="rId4"/>
          </p:cNvPr>
          <p:cNvSpPr/>
          <p:nvPr/>
        </p:nvSpPr>
        <p:spPr bwMode="auto">
          <a:xfrm>
            <a:off x="4191000" y="1676400"/>
            <a:ext cx="4953000" cy="64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http://bioeduka.weebly.com/biologija-6.html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sr-Cyrl-RS" sz="3200" dirty="0" smtClean="0"/>
              <a:t>Пример 1:</a:t>
            </a:r>
            <a:r>
              <a:rPr lang="sr-Cyrl-RS" sz="3200" dirty="0"/>
              <a:t> </a:t>
            </a:r>
            <a:r>
              <a:rPr lang="sr-Cyrl-RS" sz="3200" dirty="0" smtClean="0"/>
              <a:t>Припрема за “малу матуру”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685800"/>
            <a:ext cx="8382000" cy="1071062"/>
          </a:xfrm>
        </p:spPr>
        <p:txBody>
          <a:bodyPr/>
          <a:lstStyle/>
          <a:p>
            <a:r>
              <a:rPr lang="sr-Cyrl-RS" sz="2400" dirty="0" smtClean="0"/>
              <a:t>Поред задатака за вежбање, пружају ученицима и додатне информације за учење</a:t>
            </a:r>
            <a:endParaRPr lang="sr-Cyrl-RS" sz="2400" dirty="0" smtClean="0"/>
          </a:p>
          <a:p>
            <a:endParaRPr lang="en-US" sz="2400" dirty="0"/>
          </a:p>
        </p:txBody>
      </p:sp>
      <p:sp>
        <p:nvSpPr>
          <p:cNvPr id="8" name="Rounded Rectangle 7">
            <a:hlinkClick r:id="rId2"/>
          </p:cNvPr>
          <p:cNvSpPr/>
          <p:nvPr/>
        </p:nvSpPr>
        <p:spPr bwMode="auto">
          <a:xfrm>
            <a:off x="4191000" y="1676400"/>
            <a:ext cx="4953000" cy="64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http://bioeduka.weebly.com/biologija-6.html</a:t>
            </a:r>
          </a:p>
        </p:txBody>
      </p:sp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3962400" cy="3114466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651760"/>
            <a:ext cx="5667926" cy="4206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sr-Cyrl-RS" sz="3200" dirty="0" smtClean="0"/>
              <a:t>Пример 1:</a:t>
            </a:r>
            <a:r>
              <a:rPr lang="sr-Cyrl-RS" sz="3200" dirty="0"/>
              <a:t> </a:t>
            </a:r>
            <a:r>
              <a:rPr lang="sr-Cyrl-RS" sz="3200" dirty="0" smtClean="0"/>
              <a:t>Припрема за “малу матуру”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685800"/>
            <a:ext cx="8382000" cy="738664"/>
          </a:xfrm>
        </p:spPr>
        <p:txBody>
          <a:bodyPr/>
          <a:lstStyle/>
          <a:p>
            <a:r>
              <a:rPr lang="sr-Cyrl-RS" sz="2400" dirty="0" smtClean="0"/>
              <a:t>Различити типови задатака</a:t>
            </a:r>
            <a:endParaRPr lang="sr-Cyrl-RS" sz="2400" dirty="0" smtClean="0"/>
          </a:p>
          <a:p>
            <a:endParaRPr lang="en-US" sz="2400" dirty="0"/>
          </a:p>
        </p:txBody>
      </p:sp>
      <p:pic>
        <p:nvPicPr>
          <p:cNvPr id="7" name="Picture 6" descr="Pic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29001"/>
            <a:ext cx="4622799" cy="3429000"/>
          </a:xfrm>
          <a:prstGeom prst="rect">
            <a:avLst/>
          </a:prstGeom>
        </p:spPr>
      </p:pic>
      <p:sp>
        <p:nvSpPr>
          <p:cNvPr id="6" name="Rounded Rectangle 5">
            <a:hlinkClick r:id="rId3"/>
          </p:cNvPr>
          <p:cNvSpPr/>
          <p:nvPr/>
        </p:nvSpPr>
        <p:spPr bwMode="auto">
          <a:xfrm>
            <a:off x="2286000" y="1066800"/>
            <a:ext cx="4953000" cy="64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http://bioeduka.weebly.com/biologija-5.html</a:t>
            </a:r>
          </a:p>
        </p:txBody>
      </p:sp>
      <p:pic>
        <p:nvPicPr>
          <p:cNvPr id="8" name="Picture 7" descr="Pictur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86000"/>
            <a:ext cx="4572000" cy="33567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sr-Cyrl-RS" sz="3200" dirty="0" smtClean="0"/>
              <a:t>Пример 2:  Ћелија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85800"/>
            <a:ext cx="8382000" cy="738664"/>
          </a:xfrm>
        </p:spPr>
        <p:txBody>
          <a:bodyPr/>
          <a:lstStyle/>
          <a:p>
            <a:r>
              <a:rPr lang="sr-Cyrl-RS" sz="2400" dirty="0" smtClean="0"/>
              <a:t>Истраживање грађе ћелије помоћу интерактивног софтвера</a:t>
            </a:r>
          </a:p>
          <a:p>
            <a:endParaRPr lang="en-US" sz="2400" dirty="0"/>
          </a:p>
        </p:txBody>
      </p:sp>
      <p:pic>
        <p:nvPicPr>
          <p:cNvPr id="4" name="Picture 6" descr="Picture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6324600" cy="46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>
            <a:hlinkClick r:id="rId3"/>
          </p:cNvPr>
          <p:cNvSpPr/>
          <p:nvPr/>
        </p:nvSpPr>
        <p:spPr bwMode="auto">
          <a:xfrm>
            <a:off x="1295400" y="1219200"/>
            <a:ext cx="5638800" cy="64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http://bioeduka.weebly.com/262elija-gradivo.html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sr-Cyrl-RS" sz="3200" dirty="0" smtClean="0"/>
              <a:t>Пример </a:t>
            </a:r>
            <a:r>
              <a:rPr lang="sr-Cyrl-RS" sz="3200" dirty="0"/>
              <a:t>3</a:t>
            </a:r>
            <a:r>
              <a:rPr lang="sr-Cyrl-RS" sz="3200" dirty="0" smtClean="0"/>
              <a:t>:  Класификација живих бића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85800"/>
            <a:ext cx="8382000" cy="738664"/>
          </a:xfrm>
        </p:spPr>
        <p:txBody>
          <a:bodyPr/>
          <a:lstStyle/>
          <a:p>
            <a:r>
              <a:rPr lang="sr-Cyrl-RS" sz="2400" dirty="0" smtClean="0"/>
              <a:t>Интерактивни задаци</a:t>
            </a:r>
          </a:p>
          <a:p>
            <a:endParaRPr lang="en-US" sz="2400" dirty="0"/>
          </a:p>
        </p:txBody>
      </p:sp>
      <p:pic>
        <p:nvPicPr>
          <p:cNvPr id="5" name="Picture 4" descr="Pictur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6096000" cy="4604426"/>
          </a:xfrm>
          <a:prstGeom prst="rect">
            <a:avLst/>
          </a:prstGeom>
        </p:spPr>
      </p:pic>
      <p:sp>
        <p:nvSpPr>
          <p:cNvPr id="6" name="Rounded Rectangle 5">
            <a:hlinkClick r:id="rId3"/>
          </p:cNvPr>
          <p:cNvSpPr/>
          <p:nvPr/>
        </p:nvSpPr>
        <p:spPr bwMode="auto">
          <a:xfrm>
            <a:off x="1676400" y="1219200"/>
            <a:ext cx="6019800" cy="64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http://bioeduka.weebly.com/klasifikacija-zivih-bica.html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77d79164d65422030e8dbd5d8445a8f503378d3"/>
</p:tagLst>
</file>

<file path=ppt/theme/theme1.xml><?xml version="1.0" encoding="utf-8"?>
<a:theme xmlns:a="http://schemas.openxmlformats.org/drawingml/2006/main" name="TS0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E977C5-63A6-4EC4-A60E-4684181F70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TS010286782</Template>
  <TotalTime>107</TotalTime>
  <Words>214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TS010286782</vt:lpstr>
      <vt:lpstr>White with Courier font for code slides</vt:lpstr>
      <vt:lpstr>Интерактивни софтвер у настави биологије</vt:lpstr>
      <vt:lpstr>Интерактивни софтвер</vt:lpstr>
      <vt:lpstr>Интерактивни софтвер</vt:lpstr>
      <vt:lpstr>Интерактивна мултимедија</vt:lpstr>
      <vt:lpstr>Пример 1: Припрема за “малу матуру”</vt:lpstr>
      <vt:lpstr>Пример 1: Припрема за “малу матуру”</vt:lpstr>
      <vt:lpstr>Пример 1: Припрема за “малу матуру”</vt:lpstr>
      <vt:lpstr>Пример 2:  Ћелија</vt:lpstr>
      <vt:lpstr>Пример 3:  Класификација живих бића</vt:lpstr>
      <vt:lpstr>Подстрек за даље...</vt:lpstr>
      <vt:lpstr>Подстрек за даље...</vt:lpstr>
      <vt:lpstr>Подстрек за даље...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Интерактивни софтвер у настави биологије</dc:title>
  <dc:creator>HomeLT</dc:creator>
  <cp:lastModifiedBy>HomeLT</cp:lastModifiedBy>
  <cp:revision>14</cp:revision>
  <dcterms:created xsi:type="dcterms:W3CDTF">2014-10-13T20:29:07Z</dcterms:created>
  <dcterms:modified xsi:type="dcterms:W3CDTF">2014-10-14T21:42:13Z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TC102867829990</vt:lpwstr>
  </property>
</Properties>
</file>